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1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>
            <a:extLst>
              <a:ext uri="{FF2B5EF4-FFF2-40B4-BE49-F238E27FC236}">
                <a16:creationId xmlns:a16="http://schemas.microsoft.com/office/drawing/2014/main" id="{F4B7D8AC-2C25-4F3C-8309-A81281181C0D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123" name="Rectangle 3">
              <a:extLst>
                <a:ext uri="{FF2B5EF4-FFF2-40B4-BE49-F238E27FC236}">
                  <a16:creationId xmlns:a16="http://schemas.microsoft.com/office/drawing/2014/main" id="{4D8B51FE-26D0-406C-8D01-445D8545B7D6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 altLang="cs-CZ" sz="2400">
                <a:latin typeface="Times New Roman" panose="02020603050405020304" pitchFamily="18" charset="0"/>
              </a:endParaRPr>
            </a:p>
          </p:txBody>
        </p:sp>
        <p:sp>
          <p:nvSpPr>
            <p:cNvPr id="5124" name="Rectangle 4">
              <a:extLst>
                <a:ext uri="{FF2B5EF4-FFF2-40B4-BE49-F238E27FC236}">
                  <a16:creationId xmlns:a16="http://schemas.microsoft.com/office/drawing/2014/main" id="{2C8639CF-89A1-45E3-8989-2AB73C6434C0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 altLang="cs-CZ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5125" name="Group 5">
              <a:extLst>
                <a:ext uri="{FF2B5EF4-FFF2-40B4-BE49-F238E27FC236}">
                  <a16:creationId xmlns:a16="http://schemas.microsoft.com/office/drawing/2014/main" id="{783602DA-B6B6-4375-982B-2FF453C7B5B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5126" name="Rectangle 6">
                <a:extLst>
                  <a:ext uri="{FF2B5EF4-FFF2-40B4-BE49-F238E27FC236}">
                    <a16:creationId xmlns:a16="http://schemas.microsoft.com/office/drawing/2014/main" id="{68190900-68CC-417F-82D9-BC2F0C508BF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altLang="cs-CZ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5127" name="Rectangle 7">
                <a:extLst>
                  <a:ext uri="{FF2B5EF4-FFF2-40B4-BE49-F238E27FC236}">
                    <a16:creationId xmlns:a16="http://schemas.microsoft.com/office/drawing/2014/main" id="{3855B793-09F1-4975-B14B-E40EA8FC464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altLang="cs-CZ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5128" name="Rectangle 8">
                <a:extLst>
                  <a:ext uri="{FF2B5EF4-FFF2-40B4-BE49-F238E27FC236}">
                    <a16:creationId xmlns:a16="http://schemas.microsoft.com/office/drawing/2014/main" id="{ECE0BC25-549F-41B6-8DFE-4088AC3377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altLang="cs-CZ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5129" name="Rectangle 9">
                <a:extLst>
                  <a:ext uri="{FF2B5EF4-FFF2-40B4-BE49-F238E27FC236}">
                    <a16:creationId xmlns:a16="http://schemas.microsoft.com/office/drawing/2014/main" id="{CF2C9D8A-8E60-45B1-BD68-EC80D7BCC13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altLang="cs-CZ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5130" name="Rectangle 10">
                <a:extLst>
                  <a:ext uri="{FF2B5EF4-FFF2-40B4-BE49-F238E27FC236}">
                    <a16:creationId xmlns:a16="http://schemas.microsoft.com/office/drawing/2014/main" id="{E5CB19F8-705A-4908-83DC-A9AE2DB35D3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altLang="cs-CZ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5131" name="Rectangle 11">
                <a:extLst>
                  <a:ext uri="{FF2B5EF4-FFF2-40B4-BE49-F238E27FC236}">
                    <a16:creationId xmlns:a16="http://schemas.microsoft.com/office/drawing/2014/main" id="{FB9E84E7-11EF-429F-AF12-48C6F3A9584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altLang="cs-CZ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5132" name="Rectangle 12">
                <a:extLst>
                  <a:ext uri="{FF2B5EF4-FFF2-40B4-BE49-F238E27FC236}">
                    <a16:creationId xmlns:a16="http://schemas.microsoft.com/office/drawing/2014/main" id="{DFE1C32C-ED53-422B-9136-E71F78BAB9E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altLang="cs-CZ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5133" name="Rectangle 13">
                <a:extLst>
                  <a:ext uri="{FF2B5EF4-FFF2-40B4-BE49-F238E27FC236}">
                    <a16:creationId xmlns:a16="http://schemas.microsoft.com/office/drawing/2014/main" id="{C5264608-7210-44E3-BB28-3BF703CB207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altLang="cs-CZ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5134" name="Rectangle 14">
                <a:extLst>
                  <a:ext uri="{FF2B5EF4-FFF2-40B4-BE49-F238E27FC236}">
                    <a16:creationId xmlns:a16="http://schemas.microsoft.com/office/drawing/2014/main" id="{E93FB8B2-00BF-4817-812A-588773EA0B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altLang="cs-CZ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5135" name="Rectangle 15">
                <a:extLst>
                  <a:ext uri="{FF2B5EF4-FFF2-40B4-BE49-F238E27FC236}">
                    <a16:creationId xmlns:a16="http://schemas.microsoft.com/office/drawing/2014/main" id="{89B71C23-45BE-426E-A991-7AFB98F6229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altLang="cs-CZ" sz="2400"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5136" name="Rectangle 16">
            <a:extLst>
              <a:ext uri="{FF2B5EF4-FFF2-40B4-BE49-F238E27FC236}">
                <a16:creationId xmlns:a16="http://schemas.microsoft.com/office/drawing/2014/main" id="{72BB3CA5-709A-4B17-A457-BA5D3CB2B72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137" name="Rectangle 17">
            <a:extLst>
              <a:ext uri="{FF2B5EF4-FFF2-40B4-BE49-F238E27FC236}">
                <a16:creationId xmlns:a16="http://schemas.microsoft.com/office/drawing/2014/main" id="{21E45B19-4E75-4E88-A755-F50C110A3B2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138" name="Rectangle 18">
            <a:extLst>
              <a:ext uri="{FF2B5EF4-FFF2-40B4-BE49-F238E27FC236}">
                <a16:creationId xmlns:a16="http://schemas.microsoft.com/office/drawing/2014/main" id="{03D46A5C-1C0A-4B9A-8114-1D86BD6DA4B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8249980A-6116-4433-814B-690EA53C3058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5139" name="Rectangle 19">
            <a:extLst>
              <a:ext uri="{FF2B5EF4-FFF2-40B4-BE49-F238E27FC236}">
                <a16:creationId xmlns:a16="http://schemas.microsoft.com/office/drawing/2014/main" id="{3E1489DE-95FC-4731-BC23-4C2AAA99D6D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altLang="cs-CZ" noProof="0"/>
              <a:t>Kliknutím lze upravit styl.</a:t>
            </a:r>
          </a:p>
        </p:txBody>
      </p:sp>
      <p:sp>
        <p:nvSpPr>
          <p:cNvPr id="5140" name="Rectangle 20">
            <a:extLst>
              <a:ext uri="{FF2B5EF4-FFF2-40B4-BE49-F238E27FC236}">
                <a16:creationId xmlns:a16="http://schemas.microsoft.com/office/drawing/2014/main" id="{F201D70B-9B03-4BF3-9E9F-97C659707BD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3400"/>
            </a:lvl1pPr>
          </a:lstStyle>
          <a:p>
            <a:pPr lvl="0"/>
            <a:r>
              <a:rPr lang="cs-CZ" altLang="cs-CZ" noProof="0"/>
              <a:t>Kliknutím můžete upravit styl předlohy.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7194EB-965D-4E10-A07E-8F1B3919B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FAC917B-4C23-4407-B8E2-47CA3A38D1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24E1242-F4C8-45EC-95C9-EB7ADDBC730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AA98317-072B-4450-9809-73E84565BD8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6846679-BDF6-4B81-9060-C6206826E854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6" name="Zástupný symbol pro datum 5">
            <a:extLst>
              <a:ext uri="{FF2B5EF4-FFF2-40B4-BE49-F238E27FC236}">
                <a16:creationId xmlns:a16="http://schemas.microsoft.com/office/drawing/2014/main" id="{2502DA66-33C3-43C4-8D1E-5238F51E168B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29751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BC9A6F58-45DA-4744-9F9B-48840F3806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FDE6CCA-2818-4385-B577-406AAFFFA5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4DC8503-9357-4B94-B860-39583CE6030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3D60860-E4DA-422C-A5DC-D60D5EBD467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6820756-59EA-4A45-8BC4-0015491E2D48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6" name="Zástupný symbol pro datum 5">
            <a:extLst>
              <a:ext uri="{FF2B5EF4-FFF2-40B4-BE49-F238E27FC236}">
                <a16:creationId xmlns:a16="http://schemas.microsoft.com/office/drawing/2014/main" id="{A56DC2ED-5C97-47E1-B439-EC3A4BC6A56A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34572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E30E61-78E4-4CC6-99D9-06EFA046E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C8DF68E-0F75-40E4-967C-AE8D941EB2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AEFEAA8-0A91-468A-8387-6243E6D38CB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701F5BF-32B1-4C51-84D7-B80D08E5EFB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4AFD5FA-38DE-4653-836D-F19D39931403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6" name="Zástupný symbol pro datum 5">
            <a:extLst>
              <a:ext uri="{FF2B5EF4-FFF2-40B4-BE49-F238E27FC236}">
                <a16:creationId xmlns:a16="http://schemas.microsoft.com/office/drawing/2014/main" id="{96730D79-16E8-4D26-ABE5-BBC12BD0FD90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13319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3E0475-10F7-4D8A-B1A6-505B5D07E1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1BF09054-77D4-4120-A947-CDA5F59B2C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DBB9412-F9B2-4F9C-BBD7-2F51EC9AAD6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A42D6F4-6BF0-4674-A2B9-2357339F19F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7DBD9B7-8D83-46DC-B97C-0CB42048367E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6" name="Zástupný symbol pro datum 5">
            <a:extLst>
              <a:ext uri="{FF2B5EF4-FFF2-40B4-BE49-F238E27FC236}">
                <a16:creationId xmlns:a16="http://schemas.microsoft.com/office/drawing/2014/main" id="{793CBCE2-A6B4-49EE-8D32-D1836878E157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03920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124278-46AB-454C-92A9-782B2B6B9D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A67D563-DFBC-4C4A-99C5-FDF9141794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E2206FD7-52D6-4566-B547-E6E29707AF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B78C227-CA53-411C-8308-1B42FFED500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93B6289-7F16-450A-AA0C-EC4EDD15D66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DDC489D-37B4-41AB-9EF9-5266C3251A20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D54AAE06-64F6-40DE-AC54-F915B6FA26DC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79107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0CF2D1-F58F-4C4B-B264-BC710C447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D3518FA7-2B09-4C75-9749-BB46535F76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1FD99DDF-612F-4287-99B3-58DA29EB68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D1F0FA39-784E-4D2F-90B7-8775F9B9F9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4A8D1429-118E-4DA7-9A25-4E5AC8F278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zápatí 6">
            <a:extLst>
              <a:ext uri="{FF2B5EF4-FFF2-40B4-BE49-F238E27FC236}">
                <a16:creationId xmlns:a16="http://schemas.microsoft.com/office/drawing/2014/main" id="{F4FB0C5B-33A9-4FDE-9B0B-53E79B6F5CA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8" name="Zástupný symbol pro číslo snímku 7">
            <a:extLst>
              <a:ext uri="{FF2B5EF4-FFF2-40B4-BE49-F238E27FC236}">
                <a16:creationId xmlns:a16="http://schemas.microsoft.com/office/drawing/2014/main" id="{92658CD9-2BF0-408D-B48C-31BD6D1A386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54B4730-5114-4B06-8C40-73C30F735024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9" name="Zástupný symbol pro datum 8">
            <a:extLst>
              <a:ext uri="{FF2B5EF4-FFF2-40B4-BE49-F238E27FC236}">
                <a16:creationId xmlns:a16="http://schemas.microsoft.com/office/drawing/2014/main" id="{B09524A7-5768-471C-9CD7-A88FBF531D7F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13369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28E522-7809-41AA-9BEC-DD89246C5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2E6066A8-F677-4339-B7AD-BABCA7DC24E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391020C-1368-4C66-B2BC-F90DCBDFBEB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A06B39B-DC07-4344-805C-537D1F56D08D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8F43B97-6EA0-42DD-85C5-E3E5E47F685F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8908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22024E8-74B9-4942-836F-0B758388204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38A450E-BF83-4E5A-B7F1-3661C4CBF2B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5A79D46-0969-4352-B208-C05287E2F720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E0BDA05-C329-4891-B1D5-45072B0F4034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28824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11F0EA-5C00-4208-8D47-75A9DAC46E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79EF59B-E170-4E55-B8C5-D3CDAE7530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3EBFDD56-8E59-4B47-8B84-EB8C2B3434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8D57BFC-424B-45E1-AFD9-76253CA725C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2C727F0-15F3-4E29-8B6F-69B82DC16C6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DEC0D14-D09A-4AEC-9538-B968B2B03C3F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CF9008EE-B319-497D-912D-DAF56E832FB7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13302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9C25B6-C97D-4D1A-9FF4-DCA5A9EAF9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C5CFF155-A48C-489D-8C30-20B8849FFB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9D96BC70-B8DA-4791-B634-8A2C4F09C4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B055C68-523C-4A08-9781-26ED7862F8A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C48C382-5C58-4CFF-A8EE-7366169DA9B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C0B8B81-F549-4CBA-8D88-01022969DB19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654A6B0-A637-4C91-938B-5F7B5A4C57A2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55872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9B6DFC01-8431-47D7-AA2D-D9C5B7F6F9C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cs-CZ" altLang="cs-CZ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210CFBED-D05F-4DE3-A5B7-810E7E9F68B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anose="020B0A04020102020204" pitchFamily="34" charset="0"/>
              </a:defRPr>
            </a:lvl1pPr>
          </a:lstStyle>
          <a:p>
            <a:fld id="{0C33C7DE-9C2A-48C3-B33F-AEF3CF69A1D2}" type="slidenum">
              <a:rPr lang="cs-CZ" altLang="cs-CZ"/>
              <a:pPr/>
              <a:t>‹#›</a:t>
            </a:fld>
            <a:endParaRPr lang="cs-CZ" altLang="cs-CZ"/>
          </a:p>
        </p:txBody>
      </p:sp>
      <p:grpSp>
        <p:nvGrpSpPr>
          <p:cNvPr id="4100" name="Group 4">
            <a:extLst>
              <a:ext uri="{FF2B5EF4-FFF2-40B4-BE49-F238E27FC236}">
                <a16:creationId xmlns:a16="http://schemas.microsoft.com/office/drawing/2014/main" id="{AD71BDBD-C2E0-4408-8307-161ED824330B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4101" name="Rectangle 5">
              <a:extLst>
                <a:ext uri="{FF2B5EF4-FFF2-40B4-BE49-F238E27FC236}">
                  <a16:creationId xmlns:a16="http://schemas.microsoft.com/office/drawing/2014/main" id="{3DCF3988-9102-47B2-8C08-D65DA7E512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 altLang="cs-CZ" sz="2400">
                <a:latin typeface="Times New Roman" panose="02020603050405020304" pitchFamily="18" charset="0"/>
              </a:endParaRPr>
            </a:p>
          </p:txBody>
        </p:sp>
        <p:sp>
          <p:nvSpPr>
            <p:cNvPr id="4102" name="Rectangle 6">
              <a:extLst>
                <a:ext uri="{FF2B5EF4-FFF2-40B4-BE49-F238E27FC236}">
                  <a16:creationId xmlns:a16="http://schemas.microsoft.com/office/drawing/2014/main" id="{199581F6-9B3A-4D68-9265-7F174C5256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 altLang="cs-CZ" sz="2400">
                <a:latin typeface="Times New Roman" panose="02020603050405020304" pitchFamily="18" charset="0"/>
              </a:endParaRPr>
            </a:p>
          </p:txBody>
        </p:sp>
        <p:sp>
          <p:nvSpPr>
            <p:cNvPr id="4103" name="Rectangle 7">
              <a:extLst>
                <a:ext uri="{FF2B5EF4-FFF2-40B4-BE49-F238E27FC236}">
                  <a16:creationId xmlns:a16="http://schemas.microsoft.com/office/drawing/2014/main" id="{BCDD375A-87C1-4953-8BDA-9AACE74893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 altLang="cs-CZ">
                <a:solidFill>
                  <a:schemeClr val="hlink"/>
                </a:solidFill>
              </a:endParaRPr>
            </a:p>
          </p:txBody>
        </p:sp>
        <p:sp>
          <p:nvSpPr>
            <p:cNvPr id="4104" name="Rectangle 8">
              <a:extLst>
                <a:ext uri="{FF2B5EF4-FFF2-40B4-BE49-F238E27FC236}">
                  <a16:creationId xmlns:a16="http://schemas.microsoft.com/office/drawing/2014/main" id="{3DB1BD36-BDD4-4376-AFDD-76F71C2853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 altLang="cs-CZ">
                <a:solidFill>
                  <a:schemeClr val="hlink"/>
                </a:solidFill>
              </a:endParaRPr>
            </a:p>
          </p:txBody>
        </p:sp>
        <p:sp>
          <p:nvSpPr>
            <p:cNvPr id="4105" name="Rectangle 9">
              <a:extLst>
                <a:ext uri="{FF2B5EF4-FFF2-40B4-BE49-F238E27FC236}">
                  <a16:creationId xmlns:a16="http://schemas.microsoft.com/office/drawing/2014/main" id="{EC746E24-6200-4B69-B234-8D534DE814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 altLang="cs-CZ">
                <a:solidFill>
                  <a:schemeClr val="accent2"/>
                </a:solidFill>
              </a:endParaRPr>
            </a:p>
          </p:txBody>
        </p:sp>
        <p:sp>
          <p:nvSpPr>
            <p:cNvPr id="4106" name="Rectangle 10">
              <a:extLst>
                <a:ext uri="{FF2B5EF4-FFF2-40B4-BE49-F238E27FC236}">
                  <a16:creationId xmlns:a16="http://schemas.microsoft.com/office/drawing/2014/main" id="{BB6C39AA-AF61-410E-AF22-171A616A32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 altLang="cs-CZ">
                <a:solidFill>
                  <a:schemeClr val="hlink"/>
                </a:solidFill>
              </a:endParaRPr>
            </a:p>
          </p:txBody>
        </p:sp>
        <p:sp>
          <p:nvSpPr>
            <p:cNvPr id="4107" name="Rectangle 11">
              <a:extLst>
                <a:ext uri="{FF2B5EF4-FFF2-40B4-BE49-F238E27FC236}">
                  <a16:creationId xmlns:a16="http://schemas.microsoft.com/office/drawing/2014/main" id="{E96F752F-2645-4D65-9006-CA83CBD381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 altLang="cs-CZ" sz="2400">
                <a:latin typeface="Times New Roman" panose="02020603050405020304" pitchFamily="18" charset="0"/>
              </a:endParaRPr>
            </a:p>
          </p:txBody>
        </p:sp>
        <p:sp>
          <p:nvSpPr>
            <p:cNvPr id="4108" name="Rectangle 12">
              <a:extLst>
                <a:ext uri="{FF2B5EF4-FFF2-40B4-BE49-F238E27FC236}">
                  <a16:creationId xmlns:a16="http://schemas.microsoft.com/office/drawing/2014/main" id="{B122AD39-2A89-48EE-9DD6-9F3775610E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 altLang="cs-CZ">
                <a:solidFill>
                  <a:schemeClr val="accent2"/>
                </a:solidFill>
              </a:endParaRPr>
            </a:p>
          </p:txBody>
        </p:sp>
        <p:sp>
          <p:nvSpPr>
            <p:cNvPr id="4109" name="Rectangle 13">
              <a:extLst>
                <a:ext uri="{FF2B5EF4-FFF2-40B4-BE49-F238E27FC236}">
                  <a16:creationId xmlns:a16="http://schemas.microsoft.com/office/drawing/2014/main" id="{5580E603-9395-4B79-893B-C124AF2769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 altLang="cs-CZ">
                <a:solidFill>
                  <a:schemeClr val="accent2"/>
                </a:solidFill>
              </a:endParaRPr>
            </a:p>
          </p:txBody>
        </p:sp>
      </p:grpSp>
      <p:sp>
        <p:nvSpPr>
          <p:cNvPr id="4110" name="Rectangle 14">
            <a:extLst>
              <a:ext uri="{FF2B5EF4-FFF2-40B4-BE49-F238E27FC236}">
                <a16:creationId xmlns:a16="http://schemas.microsoft.com/office/drawing/2014/main" id="{D0E6BD8D-043A-43FC-BF8B-F6B8BF1213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4111" name="Rectangle 15">
            <a:extLst>
              <a:ext uri="{FF2B5EF4-FFF2-40B4-BE49-F238E27FC236}">
                <a16:creationId xmlns:a16="http://schemas.microsoft.com/office/drawing/2014/main" id="{1A996F07-56AA-4B04-A523-0A1F4D0CFE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4112" name="Rectangle 16">
            <a:extLst>
              <a:ext uri="{FF2B5EF4-FFF2-40B4-BE49-F238E27FC236}">
                <a16:creationId xmlns:a16="http://schemas.microsoft.com/office/drawing/2014/main" id="{0F69EE9A-93D7-41FA-9CB8-DA6B26FDCE1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FF6D1D-63BD-4174-B78A-AD990AAC286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Zapojení zdroje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7DAF156-C060-4384-91DE-A6EE91A516B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28522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533E07-1B05-405E-9B27-75892259BB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 zvýšení napětí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9147BCE-9586-425D-82B0-0AB1CD8E7F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1702904"/>
          </a:xfrm>
        </p:spPr>
        <p:txBody>
          <a:bodyPr/>
          <a:lstStyle/>
          <a:p>
            <a:r>
              <a:rPr lang="cs-CZ" dirty="0"/>
              <a:t>sériové zapojení (řazení za sebou), napětí se sčítá</a:t>
            </a:r>
          </a:p>
          <a:p>
            <a:r>
              <a:rPr lang="cs-CZ" dirty="0"/>
              <a:t>obrázek</a:t>
            </a:r>
          </a:p>
        </p:txBody>
      </p:sp>
      <p:pic>
        <p:nvPicPr>
          <p:cNvPr id="1026" name="Picture 2" descr="VÃ½sledek obrÃ¡zku pro schÃ©ma baterie znaÄka">
            <a:extLst>
              <a:ext uri="{FF2B5EF4-FFF2-40B4-BE49-F238E27FC236}">
                <a16:creationId xmlns:a16="http://schemas.microsoft.com/office/drawing/2014/main" id="{99C35CD2-D770-47E4-9A85-FD96DF17D2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3937564" y="1803640"/>
            <a:ext cx="2552700" cy="46107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34098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533E07-1B05-405E-9B27-75892259BB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 zvýšení proudu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9147BCE-9586-425D-82B0-0AB1CD8E7F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14800"/>
          </a:xfrm>
        </p:spPr>
        <p:txBody>
          <a:bodyPr/>
          <a:lstStyle/>
          <a:p>
            <a:r>
              <a:rPr lang="cs-CZ" dirty="0"/>
              <a:t>paralelní zapojení (vedle sebe)</a:t>
            </a:r>
          </a:p>
          <a:p>
            <a:r>
              <a:rPr lang="cs-CZ" dirty="0"/>
              <a:t>NEPOUŽÍVAT!</a:t>
            </a:r>
          </a:p>
          <a:p>
            <a:r>
              <a:rPr lang="cs-CZ" dirty="0"/>
              <a:t>jen výjimečně, musí být úplně stejné napětí na obou zdrojích, resp. ochrana proti proudu opačným směrem</a:t>
            </a:r>
          </a:p>
        </p:txBody>
      </p:sp>
    </p:spTree>
    <p:extLst>
      <p:ext uri="{BB962C8B-B14F-4D97-AF65-F5344CB8AC3E}">
        <p14:creationId xmlns:p14="http://schemas.microsoft.com/office/powerpoint/2010/main" val="35040874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B20CB7-A048-46DD-95F7-11986AA43B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Zkrat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04D9703-1ED9-4393-A3D7-19672D945E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při velmi malém odporu</a:t>
            </a:r>
          </a:p>
          <a:p>
            <a:endParaRPr lang="cs-CZ" dirty="0"/>
          </a:p>
          <a:p>
            <a:r>
              <a:rPr lang="cs-CZ" dirty="0"/>
              <a:t>př.: Jaký odpor má měděný kabel o celkovém průřezu 0,5 mm</a:t>
            </a:r>
            <a:r>
              <a:rPr lang="cs-CZ" baseline="30000" dirty="0"/>
              <a:t>2 </a:t>
            </a:r>
            <a:r>
              <a:rPr lang="cs-CZ" dirty="0"/>
              <a:t>a délce 40 cm?</a:t>
            </a:r>
          </a:p>
          <a:p>
            <a:r>
              <a:rPr lang="cs-CZ" dirty="0"/>
              <a:t>Jaký proud jím poteče z baterie (cca 4 V)?</a:t>
            </a:r>
          </a:p>
        </p:txBody>
      </p:sp>
    </p:spTree>
    <p:extLst>
      <p:ext uri="{BB962C8B-B14F-4D97-AF65-F5344CB8AC3E}">
        <p14:creationId xmlns:p14="http://schemas.microsoft.com/office/powerpoint/2010/main" val="6469081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41C025-0C21-4FE5-A0CE-72A8C5D55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Změřte: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367F893-8EDB-4728-A46A-AB3F58EB44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multimetr</a:t>
            </a:r>
            <a:r>
              <a:rPr lang="cs-CZ" dirty="0"/>
              <a:t>: DCA 20A + baterie</a:t>
            </a:r>
          </a:p>
          <a:p>
            <a:r>
              <a:rPr lang="cs-CZ" i="1" dirty="0"/>
              <a:t>měření zbytečně neprodlužujte</a:t>
            </a:r>
          </a:p>
        </p:txBody>
      </p:sp>
    </p:spTree>
    <p:extLst>
      <p:ext uri="{BB962C8B-B14F-4D97-AF65-F5344CB8AC3E}">
        <p14:creationId xmlns:p14="http://schemas.microsoft.com/office/powerpoint/2010/main" val="8153398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7CE03D-6C70-4FBB-BA70-AE7380AF24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 neteče tak velký proud?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6D8E7F5-4673-4744-9F87-1869C8E122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samotný zdroj klade odpor</a:t>
            </a:r>
          </a:p>
          <a:p>
            <a:pPr marL="0" indent="0">
              <a:buNone/>
            </a:pPr>
            <a:r>
              <a:rPr lang="cs-CZ" sz="4000" dirty="0"/>
              <a:t>=&gt; vnitřní odpor zdroje</a:t>
            </a:r>
          </a:p>
        </p:txBody>
      </p:sp>
    </p:spTree>
    <p:extLst>
      <p:ext uri="{BB962C8B-B14F-4D97-AF65-F5344CB8AC3E}">
        <p14:creationId xmlns:p14="http://schemas.microsoft.com/office/powerpoint/2010/main" val="2491694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Modra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odra" id="{E1F8657E-8B11-4FAD-B4D7-16A05139E09D}" vid="{93E65AAE-A8B7-4B54-B8D5-011BA5AC641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Modra</Template>
  <TotalTime>600</TotalTime>
  <Words>104</Words>
  <Application>Microsoft Office PowerPoint</Application>
  <PresentationFormat>Předvádění na obrazovce (4:3)</PresentationFormat>
  <Paragraphs>19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Arial</vt:lpstr>
      <vt:lpstr>Arial Black</vt:lpstr>
      <vt:lpstr>Times New Roman</vt:lpstr>
      <vt:lpstr>Wingdings</vt:lpstr>
      <vt:lpstr>Modra</vt:lpstr>
      <vt:lpstr>Zapojení zdroje</vt:lpstr>
      <vt:lpstr>Pro zvýšení napětí</vt:lpstr>
      <vt:lpstr>Pro zvýšení proudu</vt:lpstr>
      <vt:lpstr>Zkrat</vt:lpstr>
      <vt:lpstr>Změřte:</vt:lpstr>
      <vt:lpstr>Proč neteče tak velký proud?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LB</dc:creator>
  <cp:lastModifiedBy>LB</cp:lastModifiedBy>
  <cp:revision>18</cp:revision>
  <dcterms:created xsi:type="dcterms:W3CDTF">2019-04-10T20:11:20Z</dcterms:created>
  <dcterms:modified xsi:type="dcterms:W3CDTF">2019-04-25T06:38:50Z</dcterms:modified>
</cp:coreProperties>
</file>